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85" r:id="rId3"/>
    <p:sldId id="497" r:id="rId4"/>
    <p:sldId id="498" r:id="rId5"/>
    <p:sldId id="495" r:id="rId6"/>
    <p:sldId id="490" r:id="rId7"/>
    <p:sldId id="494" r:id="rId8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и - 4 варианта" id="{85AA5C74-C312-4B68-91AD-5BFCD52BEF6A}">
          <p14:sldIdLst>
            <p14:sldId id="485"/>
            <p14:sldId id="497"/>
            <p14:sldId id="498"/>
            <p14:sldId id="495"/>
            <p14:sldId id="490"/>
            <p14:sldId id="4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alova, Dinara" initials="kD" lastIdx="2" clrIdx="0">
    <p:extLst>
      <p:ext uri="{19B8F6BF-5375-455C-9EA6-DF929625EA0E}">
        <p15:presenceInfo xmlns:p15="http://schemas.microsoft.com/office/powerpoint/2012/main" userId="S-1-5-21-98262111-2521524236-597254769-23548" providerId="AD"/>
      </p:ext>
    </p:extLst>
  </p:cmAuthor>
  <p:cmAuthor id="2" name="Журбинская Полина Андреевна" initials="ЖПА" lastIdx="3" clrIdx="1">
    <p:extLst>
      <p:ext uri="{19B8F6BF-5375-455C-9EA6-DF929625EA0E}">
        <p15:presenceInfo xmlns:p15="http://schemas.microsoft.com/office/powerpoint/2012/main" userId="S-1-5-21-98262111-2521524236-597254769-22190" providerId="AD"/>
      </p:ext>
    </p:extLst>
  </p:cmAuthor>
  <p:cmAuthor id="3" name="Andrianova, Elena" initials="AE" lastIdx="1" clrIdx="2">
    <p:extLst>
      <p:ext uri="{19B8F6BF-5375-455C-9EA6-DF929625EA0E}">
        <p15:presenceInfo xmlns:p15="http://schemas.microsoft.com/office/powerpoint/2012/main" userId="S-1-5-21-98262111-2521524236-597254769-24753" providerId="AD"/>
      </p:ext>
    </p:extLst>
  </p:cmAuthor>
  <p:cmAuthor id="4" name="Smirnova, Irina" initials="SI" lastIdx="1" clrIdx="3">
    <p:extLst>
      <p:ext uri="{19B8F6BF-5375-455C-9EA6-DF929625EA0E}">
        <p15:presenceInfo xmlns:p15="http://schemas.microsoft.com/office/powerpoint/2012/main" userId="S-1-5-21-98262111-2521524236-597254769-20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037"/>
    <a:srgbClr val="D3703C"/>
    <a:srgbClr val="FFFFFF"/>
    <a:srgbClr val="6D6E70"/>
    <a:srgbClr val="D36341"/>
    <a:srgbClr val="4A4A4A"/>
    <a:srgbClr val="DA6743"/>
    <a:srgbClr val="D36540"/>
    <a:srgbClr val="D36740"/>
    <a:srgbClr val="586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441" autoAdjust="0"/>
  </p:normalViewPr>
  <p:slideViewPr>
    <p:cSldViewPr snapToGrid="0">
      <p:cViewPr>
        <p:scale>
          <a:sx n="50" d="100"/>
          <a:sy n="50" d="100"/>
        </p:scale>
        <p:origin x="58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65177-BCEC-48EA-8B06-D863D745C56F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683B-24D1-4946-A6F1-5FE3B967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67BA9-64EA-4AA1-B352-185C17FD48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7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67BA9-64EA-4AA1-B352-185C17FD48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4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67BA9-64EA-4AA1-B352-185C17FD48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08AD-7875-4F86-A9BC-AE61BD733719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5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B4E-07AC-496D-8D93-66FE61D0959D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A2B7-39E9-4500-A14E-09D0E205774B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5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068-17FB-4AC7-96BD-4FBE7CC79C6B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596" y="85309"/>
            <a:ext cx="11934305" cy="5386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23070" y="110023"/>
            <a:ext cx="9597081" cy="359805"/>
          </a:xfrm>
        </p:spPr>
        <p:txBody>
          <a:bodyPr>
            <a:no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ru-RU"/>
              <a:t>Содержание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4475" y="6356350"/>
            <a:ext cx="2743200" cy="365125"/>
          </a:xfrm>
        </p:spPr>
        <p:txBody>
          <a:bodyPr/>
          <a:lstStyle/>
          <a:p>
            <a:fld id="{41639471-12F1-46FF-AB51-8DA5BB23E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9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EF06-A801-4982-B0C4-4F41FA18764C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7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BAC-5B2E-4E55-80FF-8ECDF1A89B2C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0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BB46-F04A-4EC1-85C2-81CB448F43E7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4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B9F58-3537-46B0-BD88-B29B889483CF}" type="datetime1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3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D148-04B3-4ACE-BE48-4484E119770A}" type="datetime1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03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3BCA-7936-4C40-B621-B5D5FAD7AC14}" type="datetime1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3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64F0-9DF2-41B6-B686-331D2F084208}" type="datetime1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3CA-4093-4915-A214-8ADE248DA375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8704-D7ED-4FE5-A41A-06CE02F10323}" type="datetime1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5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4422-6797-41AA-ABC4-8DFDF93B4731}" type="datetime1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77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016B-9033-4DFB-A498-5586FF35A3AC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45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5069-75E3-4398-AA53-593B61827081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0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454-5A99-42E5-8D47-780F6EDCB60D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7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04B0-1E11-4054-AB11-6555BFC1DFC0}" type="datetime1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1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FFC2-E611-475C-AEFC-F9B21A059C0B}" type="datetime1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C254-0D4F-482B-AB68-A72877F53D7E}" type="datetime1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6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668F-1588-45C1-ACE8-69256242CB97}" type="datetime1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9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4AED-429E-4204-9698-A1D395F488AD}" type="datetime1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7347-B93C-41D4-9401-726D9FDAE39F}" type="datetime1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5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06BD-E7EF-43E7-B061-338166653D02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2D39-C352-49F9-B795-553FEF035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EC12-B590-43F4-966F-245F0F7DC093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8904-86C4-40AE-B8A7-851E7CEE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8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638" y="2300995"/>
            <a:ext cx="8633987" cy="45570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0949" y="1226178"/>
            <a:ext cx="5826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Трибоэлектрические технологии защиты периметра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75" y="208412"/>
            <a:ext cx="1672399" cy="50486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853490" y="250681"/>
            <a:ext cx="0" cy="4203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79" y="1101209"/>
            <a:ext cx="1277428" cy="5574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39-C352-49F9-B795-553FEF0350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6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46" y="1249476"/>
            <a:ext cx="1277428" cy="55747"/>
          </a:xfrm>
          <a:prstGeom prst="rect">
            <a:avLst/>
          </a:prstGeom>
        </p:spPr>
      </p:pic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84083"/>
            <a:ext cx="378069" cy="365125"/>
          </a:xfrm>
        </p:spPr>
        <p:txBody>
          <a:bodyPr/>
          <a:lstStyle/>
          <a:p>
            <a:pPr algn="ctr"/>
            <a:fld id="{D1462A71-09EB-44AB-9791-63287A6F3A9C}" type="slidenum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33935" y="4449527"/>
            <a:ext cx="35382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технологии для организации эффективной системы безопасности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29680" y="5136991"/>
            <a:ext cx="353450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перелаза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взлома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разрушения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40 000 встроенных сценариев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ложных тревог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904" y="209019"/>
            <a:ext cx="1672399" cy="50486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1854319" y="251288"/>
            <a:ext cx="0" cy="4203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061200" y="821224"/>
            <a:ext cx="4918887" cy="6419508"/>
            <a:chOff x="6845300" y="821224"/>
            <a:chExt cx="4918887" cy="641950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5300" y="1277350"/>
              <a:ext cx="4826903" cy="557185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600" y="821224"/>
              <a:ext cx="4804587" cy="6419508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673331" y="1481045"/>
            <a:ext cx="6286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Трибоэлектрический извещатель </a:t>
            </a:r>
            <a:r>
              <a:rPr lang="ru-RU" sz="3600" b="1" dirty="0">
                <a:solidFill>
                  <a:srgbClr val="D3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«ТИО-00 Трибоник»</a:t>
            </a:r>
            <a:endParaRPr lang="en" sz="3600" b="1" spc="100" dirty="0">
              <a:solidFill>
                <a:srgbClr val="D3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3331" y="392466"/>
            <a:ext cx="3583464" cy="523220"/>
          </a:xfrm>
          <a:prstGeom prst="rect">
            <a:avLst/>
          </a:prstGeom>
          <a:solidFill>
            <a:srgbClr val="D38037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Новинка 2025 года</a:t>
            </a:r>
            <a:endParaRPr lang="en" sz="28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331" y="2810694"/>
            <a:ext cx="55877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Извещатель предназначен для обнаружения преодоления (попытки преодоления) нарушителем охраняемого ограждения и иных охраняемых конструкций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Извещатель регистрирует механическое воздействие, оказываемое на охраняемое ограждение при его преодолении (попытки преодоления), и выдает тревожное извещение в случае превышения заданных параметров чувствительности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0719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45" y="1126205"/>
            <a:ext cx="1277428" cy="55747"/>
          </a:xfrm>
          <a:prstGeom prst="rect">
            <a:avLst/>
          </a:prstGeom>
        </p:spPr>
      </p:pic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84083"/>
            <a:ext cx="378069" cy="365125"/>
          </a:xfrm>
        </p:spPr>
        <p:txBody>
          <a:bodyPr/>
          <a:lstStyle/>
          <a:p>
            <a:pPr algn="ctr"/>
            <a:fld id="{D1462A71-09EB-44AB-9791-63287A6F3A9C}" type="slidenum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33935" y="4449527"/>
            <a:ext cx="35382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технологии для организации эффективной системы безопасности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254" y="207111"/>
            <a:ext cx="1672399" cy="50486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1860669" y="249380"/>
            <a:ext cx="0" cy="4203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98046" y="2004391"/>
            <a:ext cx="10874157" cy="44012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чувствительных элементов –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каждого чувствительного элемента –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600 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температура – от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-50 °С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+50 ºС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Электропитание –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информационных выходов – релейный («сухой контакт»)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Потребляемый ток –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500 мА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целостности чувствительного элемента, вскрытия корпуса и дистанционный контроль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в дежурный режим после извещения о тревоге –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10 с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возможность подключения к ПК для диагностики и настройки чувствительности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службы –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8 лет</a:t>
            </a:r>
          </a:p>
          <a:p>
            <a:pPr indent="534988" algn="just"/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8045" y="1246572"/>
            <a:ext cx="9054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</a:t>
            </a:r>
            <a:r>
              <a:rPr lang="ru-RU" sz="3200" b="1" dirty="0">
                <a:solidFill>
                  <a:srgbClr val="D3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«ТИО-00 Трибоник»</a:t>
            </a:r>
            <a:endParaRPr lang="en" sz="3200" b="1" spc="100" dirty="0">
              <a:solidFill>
                <a:srgbClr val="D3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8046" y="350664"/>
            <a:ext cx="3583464" cy="523220"/>
          </a:xfrm>
          <a:prstGeom prst="rect">
            <a:avLst/>
          </a:prstGeom>
          <a:solidFill>
            <a:srgbClr val="D38037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Новинка 2025 года</a:t>
            </a:r>
            <a:endParaRPr lang="en" sz="28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9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0486" y="5861969"/>
            <a:ext cx="360040" cy="365125"/>
          </a:xfrm>
        </p:spPr>
        <p:txBody>
          <a:bodyPr/>
          <a:lstStyle/>
          <a:p>
            <a:pPr algn="ctr"/>
            <a:fld id="{0FB07F0D-A7A6-4BA7-84C8-75F70D2692C6}" type="slidenum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906622"/>
            <a:ext cx="1368152" cy="1032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627" y="204322"/>
            <a:ext cx="1672399" cy="504862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1857042" y="246591"/>
            <a:ext cx="0" cy="4203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48378" y="1079151"/>
            <a:ext cx="5803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Чувствительный элемент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извещателей серии </a:t>
            </a:r>
            <a:r>
              <a:rPr lang="ru-RU" sz="2800" b="1" spc="100" dirty="0">
                <a:solidFill>
                  <a:srgbClr val="D38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Triboniq™</a:t>
            </a:r>
            <a:endParaRPr lang="en" sz="2800" b="1" spc="100" dirty="0">
              <a:solidFill>
                <a:srgbClr val="D38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9416" y="3934376"/>
            <a:ext cx="524807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E265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</a:p>
          <a:p>
            <a:endParaRPr lang="ru-RU" sz="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прокладывать в помещении, на улице, на земле и под землей 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гибкости и длине кабеля можно точно следовать контурам периметра, избегая «мертвых зон»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собственных шумов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рабочих температур от - 60 до + 80 °C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8"/>
          <p:cNvSpPr txBox="1">
            <a:spLocks/>
          </p:cNvSpPr>
          <p:nvPr/>
        </p:nvSpPr>
        <p:spPr>
          <a:xfrm>
            <a:off x="0" y="6482351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FB07F0D-A7A6-4BA7-84C8-75F70D2692C6}" type="slidenum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340" y="1021277"/>
            <a:ext cx="5438660" cy="58261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21" y="2116337"/>
            <a:ext cx="3620252" cy="1734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234" y="3056773"/>
            <a:ext cx="283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Кабель типа КТПЭВВ 2×0,35 (Gamma‑4CBL1041)</a:t>
            </a:r>
          </a:p>
        </p:txBody>
      </p:sp>
      <p:pic>
        <p:nvPicPr>
          <p:cNvPr id="29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48322" y="904003"/>
            <a:ext cx="1351326" cy="307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8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299" y="3098799"/>
            <a:ext cx="5321227" cy="3770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33" y="3098800"/>
            <a:ext cx="5450037" cy="3759200"/>
          </a:xfrm>
          <a:prstGeom prst="rect">
            <a:avLst/>
          </a:prstGeom>
        </p:spPr>
      </p:pic>
      <p:sp>
        <p:nvSpPr>
          <p:cNvPr id="1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0" y="6482351"/>
            <a:ext cx="360040" cy="365125"/>
          </a:xfrm>
        </p:spPr>
        <p:txBody>
          <a:bodyPr/>
          <a:lstStyle/>
          <a:p>
            <a:pPr algn="ctr"/>
            <a:fld id="{0FB07F0D-A7A6-4BA7-84C8-75F70D2692C6}" type="slidenum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5400" y="1247560"/>
            <a:ext cx="124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Трибоэлектрические извещатели серии </a:t>
            </a:r>
            <a:r>
              <a:rPr lang="ru-RU" sz="3200" b="1" spc="100" dirty="0">
                <a:solidFill>
                  <a:srgbClr val="D3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Triboniq™</a:t>
            </a:r>
            <a:endParaRPr lang="en" sz="3200" b="1" spc="100" dirty="0">
              <a:solidFill>
                <a:srgbClr val="D3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906622"/>
            <a:ext cx="1368152" cy="10329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39416" y="2143589"/>
            <a:ext cx="1084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Имеют встроенный механизм адаптивной чувствительности.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 оптимизируют чувствительность при изменении внешних воздействующих факторов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9112" y="4262692"/>
            <a:ext cx="33305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чувствительный элемент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600 метров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температура: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минус 55 °С до плюс 80 ºС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Электропитание: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8 до 50 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2" b="8991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38" b="10725"/>
          <a:stretch/>
        </p:blipFill>
        <p:spPr>
          <a:xfrm rot="16200000" flipH="1">
            <a:off x="2856" y="3732776"/>
            <a:ext cx="3284100" cy="227014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859112" y="3518736"/>
            <a:ext cx="2475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ТИО-01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09739" y="4262690"/>
            <a:ext cx="3204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чувствительных элемента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1500 метров каждый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температура: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минус 55 °С до плюс 80 ºС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Электропитание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12 до 30 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840472" y="3518736"/>
            <a:ext cx="2143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ТИО-0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01" y="203915"/>
            <a:ext cx="1672399" cy="504862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1853416" y="246184"/>
            <a:ext cx="0" cy="4203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1" l="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132" y="3740961"/>
            <a:ext cx="1675962" cy="225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03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12567"/>
            <a:ext cx="11237496" cy="177281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40164" y="5380720"/>
            <a:ext cx="589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indent="0">
              <a:buNone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демонстрации работы оборудования в реальных условиях предлагаем посетить полигон, расположенный в г. Пушкино, Московской области.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1129" y="592518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 lvl="1" indent="0">
              <a:buNone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Записаться на просмотр через форму обратной связи на сайте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www.tribosystems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.ru</a:t>
            </a:r>
          </a:p>
        </p:txBody>
      </p:sp>
      <p:sp>
        <p:nvSpPr>
          <p:cNvPr id="1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631" y="6482351"/>
            <a:ext cx="360040" cy="403033"/>
          </a:xfrm>
        </p:spPr>
        <p:txBody>
          <a:bodyPr/>
          <a:lstStyle/>
          <a:p>
            <a:fld id="{0FB07F0D-A7A6-4BA7-84C8-75F70D2692C6}" type="slidenum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906622"/>
            <a:ext cx="1368152" cy="1032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246" y="1628800"/>
            <a:ext cx="5979754" cy="52565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95399" y="1271937"/>
            <a:ext cx="8026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МЫ ПРЕДЛАГАЕМ КОМПЛЕКСНЫЙ ПОДХОД: </a:t>
            </a:r>
            <a:endParaRPr lang="e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786" y="2223880"/>
            <a:ext cx="3759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E7D00"/>
              </a:buClr>
            </a:pPr>
            <a:r>
              <a:rPr lang="ru-RU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Подбор решения под условия заказчика</a:t>
            </a:r>
          </a:p>
          <a:p>
            <a:pPr>
              <a:buClr>
                <a:srgbClr val="FE7D00"/>
              </a:buClr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Наши технические специалисты подберут оптимальное решение для обеспечения безопасности с учетом ваших потребностей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6785" y="3532344"/>
            <a:ext cx="37591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E7D00"/>
              </a:buClr>
            </a:pPr>
            <a:r>
              <a:rPr lang="ru-RU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Учебный центр</a:t>
            </a:r>
          </a:p>
          <a:p>
            <a:pPr>
              <a:buClr>
                <a:srgbClr val="FE7D00"/>
              </a:buClr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Наши специалисты готовы организовать обучение по системе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TRIBONIQ™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 заказчика или на базе полигона в Московской области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buClr>
                <a:srgbClr val="FE7D00"/>
              </a:buClr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26747" y="2223880"/>
            <a:ext cx="38502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E7D00"/>
              </a:buClr>
            </a:pPr>
            <a:r>
              <a:rPr lang="ru-RU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Реализация проектов</a:t>
            </a:r>
          </a:p>
          <a:p>
            <a:pPr>
              <a:buClr>
                <a:srgbClr val="FE7D00"/>
              </a:buClr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предоставляем полный спектр услуг от подбора оптимального технического решения и проектирования до ввода в эксплуатацию и технического обслуживания</a:t>
            </a:r>
            <a:endParaRPr lang="ru-RU" sz="12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380" y="209165"/>
            <a:ext cx="1672399" cy="504862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1857795" y="251434"/>
            <a:ext cx="0" cy="4203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989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17367</TotalTime>
  <Words>417</Words>
  <Application>Microsoft Office PowerPoint</Application>
  <PresentationFormat>Широкоэкранный</PresentationFormat>
  <Paragraphs>72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Shirokov, Sergei</dc:creator>
  <cp:lastModifiedBy>ALLA KNIZHNIK</cp:lastModifiedBy>
  <cp:revision>556</cp:revision>
  <cp:lastPrinted>2023-06-08T08:43:06Z</cp:lastPrinted>
  <dcterms:created xsi:type="dcterms:W3CDTF">2023-03-31T13:07:42Z</dcterms:created>
  <dcterms:modified xsi:type="dcterms:W3CDTF">2025-12-05T10:59:01Z</dcterms:modified>
</cp:coreProperties>
</file>